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2" r:id="rId3"/>
    <p:sldId id="257" r:id="rId4"/>
    <p:sldId id="274" r:id="rId5"/>
    <p:sldId id="284" r:id="rId6"/>
    <p:sldId id="285" r:id="rId7"/>
    <p:sldId id="286" r:id="rId8"/>
    <p:sldId id="269" r:id="rId9"/>
    <p:sldId id="270" r:id="rId10"/>
    <p:sldId id="335" r:id="rId11"/>
    <p:sldId id="336" r:id="rId12"/>
    <p:sldId id="289" r:id="rId13"/>
    <p:sldId id="337" r:id="rId14"/>
    <p:sldId id="272" r:id="rId15"/>
    <p:sldId id="279"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81163" autoAdjust="0"/>
  </p:normalViewPr>
  <p:slideViewPr>
    <p:cSldViewPr snapToGrid="0">
      <p:cViewPr varScale="1">
        <p:scale>
          <a:sx n="82" d="100"/>
          <a:sy n="82" d="100"/>
        </p:scale>
        <p:origin x="90" y="10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pt>
  </dgm:ptLst>
  <dgm:cxnLst>
    <dgm:cxn modelId="{22BDC816-30DF-447C-BC57-BD8E511223E2}" type="presOf" srcId="{762716BF-ADCB-4EB5-ADAC-9B3B7609CAAE}" destId="{FD9BC780-3751-4486-A53F-20CDD14159FC}"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25/02/2024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339724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6168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15</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4</a:t>
            </a:fld>
            <a:endParaRPr lang="en-GB"/>
          </a:p>
        </p:txBody>
      </p:sp>
    </p:spTree>
    <p:extLst>
      <p:ext uri="{BB962C8B-B14F-4D97-AF65-F5344CB8AC3E}">
        <p14:creationId xmlns:p14="http://schemas.microsoft.com/office/powerpoint/2010/main" val="195883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pPr lvl="1"/>
            <a:endParaRPr lang="en-GB" sz="1200" b="0" i="0" kern="1200" dirty="0">
              <a:solidFill>
                <a:schemeClr val="tx1"/>
              </a:solidFill>
              <a:effectLst/>
              <a:latin typeface="+mn-lt"/>
              <a:ea typeface="+mn-ea"/>
              <a:cs typeface="+mn-cs"/>
            </a:endParaRPr>
          </a:p>
          <a:p>
            <a:pPr lvl="1"/>
            <a:endParaRPr lang="en-GB" sz="1200" b="0" i="0" kern="1200" dirty="0">
              <a:solidFill>
                <a:schemeClr val="tx1"/>
              </a:solidFill>
              <a:effectLst/>
              <a:latin typeface="+mn-lt"/>
              <a:ea typeface="+mn-ea"/>
              <a:cs typeface="+mn-cs"/>
            </a:endParaRPr>
          </a:p>
          <a:p>
            <a:pPr lvl="2"/>
            <a:endParaRPr lang="en-GB" sz="1200" b="0" i="0" kern="1200" dirty="0">
              <a:solidFill>
                <a:schemeClr val="tx1"/>
              </a:solidFill>
              <a:effectLst/>
              <a:latin typeface="+mn-lt"/>
              <a:ea typeface="+mn-ea"/>
              <a:cs typeface="+mn-cs"/>
            </a:endParaRPr>
          </a:p>
          <a:p>
            <a:pPr lvl="1"/>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5</a:t>
            </a:fld>
            <a:endParaRPr lang="en-GB"/>
          </a:p>
        </p:txBody>
      </p:sp>
    </p:spTree>
    <p:extLst>
      <p:ext uri="{BB962C8B-B14F-4D97-AF65-F5344CB8AC3E}">
        <p14:creationId xmlns:p14="http://schemas.microsoft.com/office/powerpoint/2010/main" val="153078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6</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286693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9</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234670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12</a:t>
            </a:fld>
            <a:endParaRPr lang="en-GB"/>
          </a:p>
        </p:txBody>
      </p:sp>
    </p:spTree>
    <p:extLst>
      <p:ext uri="{BB962C8B-B14F-4D97-AF65-F5344CB8AC3E}">
        <p14:creationId xmlns:p14="http://schemas.microsoft.com/office/powerpoint/2010/main" val="206903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25/02/2024</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25/02/2024</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25/02/2024</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oehmin/NMJ_analysis"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BioRDM/COVID-Wastewater-Scotland"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fairsharing.org/"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8333" t="10927" r="29166" b="23300"/>
          <a:stretch/>
        </p:blipFill>
        <p:spPr>
          <a:xfrm>
            <a:off x="217871" y="885997"/>
            <a:ext cx="6675298" cy="5811044"/>
          </a:xfrm>
          <a:prstGeom prst="rect">
            <a:avLst/>
          </a:prstGeom>
          <a:ln>
            <a:solidFill>
              <a:schemeClr val="tx1"/>
            </a:solidFill>
          </a:ln>
        </p:spPr>
      </p:pic>
      <p:sp>
        <p:nvSpPr>
          <p:cNvPr id="3" name="Rectangle 2"/>
          <p:cNvSpPr/>
          <p:nvPr/>
        </p:nvSpPr>
        <p:spPr>
          <a:xfrm>
            <a:off x="6353901" y="3673643"/>
            <a:ext cx="4982309" cy="877163"/>
          </a:xfrm>
          <a:prstGeom prst="rect">
            <a:avLst/>
          </a:prstGeom>
          <a:solidFill>
            <a:schemeClr val="bg1">
              <a:alpha val="86000"/>
            </a:schemeClr>
          </a:solidFill>
          <a:effectLst>
            <a:glow rad="127000">
              <a:srgbClr val="0070C0"/>
            </a:glow>
          </a:effectLst>
        </p:spPr>
        <p:txBody>
          <a:bodyPr wrap="square">
            <a:spAutoFit/>
          </a:bodyPr>
          <a:lstStyle/>
          <a:p>
            <a:pPr>
              <a:lnSpc>
                <a:spcPct val="150000"/>
              </a:lnSpc>
            </a:pPr>
            <a:r>
              <a:rPr lang="en-GB" sz="1600" dirty="0">
                <a:solidFill>
                  <a:srgbClr val="0070C0"/>
                </a:solidFill>
                <a:hlinkClick r:id="rId3"/>
              </a:rPr>
              <a:t>https://github.com/Boehmin/NMJ_analysis</a:t>
            </a:r>
            <a:endParaRPr lang="pl-PL" sz="1600" dirty="0">
              <a:solidFill>
                <a:srgbClr val="0070C0"/>
              </a:solidFill>
            </a:endParaRPr>
          </a:p>
          <a:p>
            <a:r>
              <a:rPr lang="en-GB" sz="1600" dirty="0">
                <a:solidFill>
                  <a:srgbClr val="0070C0"/>
                </a:solidFill>
                <a:hlinkClick r:id="rId4"/>
              </a:rPr>
              <a:t>https://github.com/BioRDM/COVID-Wastewater-Scotland</a:t>
            </a:r>
            <a:endParaRPr lang="pl-PL" sz="1600" dirty="0">
              <a:solidFill>
                <a:srgbClr val="0070C0"/>
              </a:solidFill>
            </a:endParaRPr>
          </a:p>
          <a:p>
            <a:endParaRPr lang="en-GB" sz="1100" dirty="0">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dirty="0">
                <a:solidFill>
                  <a:srgbClr val="0070C0"/>
                </a:solidFill>
              </a:rPr>
              <a:t>M</a:t>
            </a:r>
            <a:r>
              <a:rPr lang="en-US" sz="3200" b="1" dirty="0" err="1">
                <a:solidFill>
                  <a:srgbClr val="0070C0"/>
                </a:solidFill>
              </a:rPr>
              <a:t>etadata</a:t>
            </a:r>
            <a:r>
              <a:rPr lang="pl-PL" sz="3200" b="1" dirty="0">
                <a:solidFill>
                  <a:srgbClr val="0070C0"/>
                </a:solidFill>
              </a:rPr>
              <a:t> example: readme file</a:t>
            </a:r>
            <a:endParaRPr lang="en-US" sz="3200" b="1" dirty="0">
              <a:solidFill>
                <a:srgbClr val="0070C0"/>
              </a:solidFill>
            </a:endParaRPr>
          </a:p>
        </p:txBody>
      </p:sp>
    </p:spTree>
    <p:extLst>
      <p:ext uri="{BB962C8B-B14F-4D97-AF65-F5344CB8AC3E}">
        <p14:creationId xmlns:p14="http://schemas.microsoft.com/office/powerpoint/2010/main" val="33223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r>
              <a:rPr lang="pl-PL" sz="3600" dirty="0"/>
              <a:t>How to „design” metadata?</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69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49A54B-3D4E-44AF-A1DF-281B29FD1489}"/>
              </a:ext>
            </a:extLst>
          </p:cNvPr>
          <p:cNvSpPr txBox="1"/>
          <p:nvPr/>
        </p:nvSpPr>
        <p:spPr>
          <a:xfrm>
            <a:off x="838200" y="1690687"/>
            <a:ext cx="10515600" cy="2352952"/>
          </a:xfrm>
          <a:prstGeom prst="rect">
            <a:avLst/>
          </a:prstGeom>
          <a:noFill/>
        </p:spPr>
        <p:txBody>
          <a:bodyPr wrap="square">
            <a:spAutoFit/>
          </a:bodyPr>
          <a:lstStyle/>
          <a:p>
            <a:pPr algn="l">
              <a:lnSpc>
                <a:spcPct val="150000"/>
              </a:lnSpc>
            </a:pPr>
            <a:r>
              <a:rPr lang="en-US" sz="2000" b="0" i="0" dirty="0">
                <a:solidFill>
                  <a:srgbClr val="0070C0"/>
                </a:solidFill>
                <a:effectLst/>
              </a:rPr>
              <a:t>What information would another researcher need to understand or reproduce your data?</a:t>
            </a:r>
          </a:p>
          <a:p>
            <a:pPr marL="225425" indent="-225425" algn="l">
              <a:lnSpc>
                <a:spcPct val="150000"/>
              </a:lnSpc>
              <a:buFont typeface="Arial" panose="020B0604020202020204" pitchFamily="34" charset="0"/>
              <a:buChar char="•"/>
            </a:pPr>
            <a:r>
              <a:rPr lang="en-US" sz="2000" b="0" i="0" dirty="0">
                <a:solidFill>
                  <a:srgbClr val="0070C0"/>
                </a:solidFill>
                <a:effectLst/>
              </a:rPr>
              <a:t>Name of data creator/</a:t>
            </a:r>
            <a:r>
              <a:rPr lang="pl-PL" sz="2000" b="0" i="0" dirty="0">
                <a:solidFill>
                  <a:srgbClr val="0070C0"/>
                </a:solidFill>
                <a:effectLst/>
              </a:rPr>
              <a:t>contributors</a:t>
            </a:r>
          </a:p>
          <a:p>
            <a:pPr marL="225425" indent="-225425" algn="l">
              <a:lnSpc>
                <a:spcPct val="150000"/>
              </a:lnSpc>
              <a:buFont typeface="Arial" panose="020B0604020202020204" pitchFamily="34" charset="0"/>
              <a:buChar char="•"/>
            </a:pPr>
            <a:r>
              <a:rPr lang="en-US" sz="2000" b="0" i="0" dirty="0">
                <a:solidFill>
                  <a:srgbClr val="0070C0"/>
                </a:solidFill>
                <a:effectLst/>
              </a:rPr>
              <a:t>Title</a:t>
            </a:r>
            <a:r>
              <a:rPr lang="pl-PL" sz="2000" b="0" i="0" dirty="0">
                <a:solidFill>
                  <a:srgbClr val="0070C0"/>
                </a:solidFill>
                <a:effectLst/>
              </a:rPr>
              <a:t>/Name of the dataset</a:t>
            </a:r>
            <a:endParaRPr lang="en-US" sz="2000" b="0" i="0" dirty="0">
              <a:solidFill>
                <a:srgbClr val="0070C0"/>
              </a:solidFill>
              <a:effectLst/>
            </a:endParaRPr>
          </a:p>
          <a:p>
            <a:pPr algn="l">
              <a:lnSpc>
                <a:spcPct val="150000"/>
              </a:lnSpc>
              <a:buFont typeface="Arial" panose="020B0604020202020204" pitchFamily="34" charset="0"/>
              <a:buChar char="•"/>
            </a:pPr>
            <a:r>
              <a:rPr lang="en-US" sz="2000" b="0" i="0" dirty="0">
                <a:solidFill>
                  <a:srgbClr val="0070C0"/>
                </a:solidFill>
                <a:effectLst/>
              </a:rPr>
              <a:t>  Project purpose and experimental hypothesis</a:t>
            </a:r>
          </a:p>
          <a:p>
            <a:pPr algn="l">
              <a:lnSpc>
                <a:spcPct val="150000"/>
              </a:lnSpc>
              <a:buFont typeface="Arial" panose="020B0604020202020204" pitchFamily="34" charset="0"/>
              <a:buChar char="•"/>
            </a:pPr>
            <a:r>
              <a:rPr lang="en-GB" sz="2000" b="0" i="0" dirty="0">
                <a:solidFill>
                  <a:srgbClr val="0070C0"/>
                </a:solidFill>
                <a:effectLst/>
              </a:rPr>
              <a:t>  Biological material, context, details on data acquisition, experimental conditions, etc.</a:t>
            </a:r>
            <a:endParaRPr lang="en-US" sz="2000" b="0" i="0" dirty="0">
              <a:solidFill>
                <a:srgbClr val="0070C0"/>
              </a:solidFill>
              <a:effectLst/>
            </a:endParaRPr>
          </a:p>
        </p:txBody>
      </p:sp>
      <p:sp>
        <p:nvSpPr>
          <p:cNvPr id="9" name="Title 1">
            <a:extLst>
              <a:ext uri="{FF2B5EF4-FFF2-40B4-BE49-F238E27FC236}">
                <a16:creationId xmlns:a16="http://schemas.microsoft.com/office/drawing/2014/main" id="{5B4F4C16-8897-49C5-9460-85962FE73236}"/>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sz="3600"/>
              <a:t>How to „design” metadata?</a:t>
            </a:r>
            <a:endParaRPr lang="en-GB" sz="3600" dirty="0"/>
          </a:p>
        </p:txBody>
      </p:sp>
    </p:spTree>
    <p:extLst>
      <p:ext uri="{BB962C8B-B14F-4D97-AF65-F5344CB8AC3E}">
        <p14:creationId xmlns:p14="http://schemas.microsoft.com/office/powerpoint/2010/main" val="286607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include</a:t>
            </a:r>
            <a:r>
              <a:rPr lang="pl-PL" sz="2800" dirty="0">
                <a:solidFill>
                  <a:srgbClr val="0070C0"/>
                </a:solidFill>
              </a:rPr>
              <a:t> in metadata</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
        <p:nvSpPr>
          <p:cNvPr id="5" name="TextBox 4">
            <a:extLst>
              <a:ext uri="{FF2B5EF4-FFF2-40B4-BE49-F238E27FC236}">
                <a16:creationId xmlns:a16="http://schemas.microsoft.com/office/drawing/2014/main" id="{F22520D7-EAFB-4713-BE70-E7DF97CFFB3E}"/>
              </a:ext>
            </a:extLst>
          </p:cNvPr>
          <p:cNvSpPr txBox="1"/>
          <p:nvPr/>
        </p:nvSpPr>
        <p:spPr>
          <a:xfrm>
            <a:off x="1894822" y="5664898"/>
            <a:ext cx="7695020" cy="461665"/>
          </a:xfrm>
          <a:prstGeom prst="rect">
            <a:avLst/>
          </a:prstGeom>
          <a:ln>
            <a:noFill/>
          </a:ln>
          <a:effectLst>
            <a:glow rad="101600">
              <a:schemeClr val="accent5">
                <a:satMod val="175000"/>
                <a:alpha val="40000"/>
              </a:schemeClr>
            </a:glow>
            <a:softEdge rad="12700"/>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i="0" dirty="0">
                <a:solidFill>
                  <a:srgbClr val="0070C0"/>
                </a:solidFill>
                <a:effectLst/>
                <a:latin typeface="Ubuntu"/>
              </a:rPr>
              <a:t>Think as a consumer</a:t>
            </a:r>
            <a:r>
              <a:rPr lang="en-US" sz="2400" b="0" i="0" dirty="0">
                <a:solidFill>
                  <a:srgbClr val="0070C0"/>
                </a:solidFill>
                <a:effectLst/>
                <a:latin typeface="Ubuntu"/>
              </a:rPr>
              <a:t> of your data not the producer!</a:t>
            </a:r>
            <a:endParaRPr lang="en-GB" sz="2400" dirty="0">
              <a:solidFill>
                <a:srgbClr val="0070C0"/>
              </a:solidFill>
            </a:endParaRPr>
          </a:p>
        </p:txBody>
      </p:sp>
    </p:spTree>
    <p:extLst>
      <p:ext uri="{BB962C8B-B14F-4D97-AF65-F5344CB8AC3E}">
        <p14:creationId xmlns:p14="http://schemas.microsoft.com/office/powerpoint/2010/main" val="266242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information 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b="13383"/>
          <a:stretch/>
        </p:blipFill>
        <p:spPr>
          <a:xfrm>
            <a:off x="369276" y="772748"/>
            <a:ext cx="9416562" cy="5808805"/>
          </a:xfrm>
          <a:prstGeom prst="rect">
            <a:avLst/>
          </a:prstGeom>
        </p:spPr>
      </p:pic>
      <p:sp>
        <p:nvSpPr>
          <p:cNvPr id="2" name="TextBox 1">
            <a:extLst>
              <a:ext uri="{FF2B5EF4-FFF2-40B4-BE49-F238E27FC236}">
                <a16:creationId xmlns:a16="http://schemas.microsoft.com/office/drawing/2014/main" id="{A32F0D4F-F9C3-4C51-B3C2-95819A69440A}"/>
              </a:ext>
            </a:extLst>
          </p:cNvPr>
          <p:cNvSpPr txBox="1"/>
          <p:nvPr/>
        </p:nvSpPr>
        <p:spPr>
          <a:xfrm>
            <a:off x="8257727" y="2876931"/>
            <a:ext cx="3056221" cy="800219"/>
          </a:xfrm>
          <a:prstGeom prst="rect">
            <a:avLst/>
          </a:prstGeom>
          <a:solidFill>
            <a:schemeClr val="bg1"/>
          </a:solidFill>
          <a:effectLst>
            <a:glow rad="127000">
              <a:srgbClr val="0070C0"/>
            </a:glow>
          </a:effectLst>
        </p:spPr>
        <p:txBody>
          <a:bodyPr wrap="none" rtlCol="0">
            <a:spAutoFit/>
          </a:bodyPr>
          <a:lstStyle/>
          <a:p>
            <a:endParaRPr lang="pl-PL" sz="1100" b="1" dirty="0">
              <a:solidFill>
                <a:srgbClr val="0070C0"/>
              </a:solidFill>
              <a:hlinkClick r:id="rId5">
                <a:extLst>
                  <a:ext uri="{A12FA001-AC4F-418D-AE19-62706E023703}">
                    <ahyp:hlinkClr xmlns:ahyp="http://schemas.microsoft.com/office/drawing/2018/hyperlinkcolor" val="tx"/>
                  </a:ext>
                </a:extLst>
              </a:hlinkClick>
            </a:endParaRPr>
          </a:p>
          <a:p>
            <a:r>
              <a:rPr lang="pl-PL" sz="2400" b="1" dirty="0">
                <a:solidFill>
                  <a:srgbClr val="0070C0"/>
                </a:solidFill>
                <a:hlinkClick r:id="rId5">
                  <a:extLst>
                    <a:ext uri="{A12FA001-AC4F-418D-AE19-62706E023703}">
                      <ahyp:hlinkClr xmlns:ahyp="http://schemas.microsoft.com/office/drawing/2018/hyperlinkcolor" val="tx"/>
                    </a:ext>
                  </a:extLst>
                </a:hlinkClick>
              </a:rPr>
              <a:t>https</a:t>
            </a:r>
            <a:r>
              <a:rPr lang="pl-PL" sz="2400" b="1" dirty="0">
                <a:solidFill>
                  <a:srgbClr val="0563C1"/>
                </a:solidFill>
                <a:hlinkClick r:id="rId5">
                  <a:extLst>
                    <a:ext uri="{A12FA001-AC4F-418D-AE19-62706E023703}">
                      <ahyp:hlinkClr xmlns:ahyp="http://schemas.microsoft.com/office/drawing/2018/hyperlinkcolor" val="tx"/>
                    </a:ext>
                  </a:extLst>
                </a:hlinkClick>
              </a:rPr>
              <a:t>://fairsharing.org</a:t>
            </a:r>
            <a:endParaRPr lang="pl-PL" sz="2400" b="1" dirty="0">
              <a:solidFill>
                <a:srgbClr val="0563C1"/>
              </a:solidFill>
            </a:endParaRPr>
          </a:p>
          <a:p>
            <a:endParaRPr lang="en-GB" sz="1100" b="1" dirty="0">
              <a:solidFill>
                <a:srgbClr val="0070C0"/>
              </a:solidFill>
            </a:endParaRPr>
          </a:p>
        </p:txBody>
      </p:sp>
    </p:spTree>
    <p:extLst>
      <p:ext uri="{BB962C8B-B14F-4D97-AF65-F5344CB8AC3E}">
        <p14:creationId xmlns:p14="http://schemas.microsoft.com/office/powerpoint/2010/main" val="253587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a:t>Exercis</a:t>
            </a:r>
            <a:r>
              <a:rPr lang="en-GB" dirty="0"/>
              <a:t>e</a:t>
            </a:r>
            <a:r>
              <a:rPr lang="pl-PL" dirty="0"/>
              <a:t>: Minima</a:t>
            </a:r>
            <a:r>
              <a:rPr lang="en-GB" dirty="0"/>
              <a:t>l</a:t>
            </a:r>
            <a:r>
              <a:rPr lang="pl-PL" dirty="0"/>
              <a:t> informatio</a:t>
            </a:r>
            <a:r>
              <a:rPr lang="en-GB" dirty="0"/>
              <a:t>n</a:t>
            </a:r>
            <a:r>
              <a:rPr lang="pl-PL" dirty="0"/>
              <a:t> exampl</a:t>
            </a:r>
            <a:r>
              <a:rPr lang="en-GB" dirty="0"/>
              <a:t>e</a:t>
            </a:r>
          </a:p>
        </p:txBody>
      </p:sp>
    </p:spTree>
    <p:extLst>
      <p:ext uri="{BB962C8B-B14F-4D97-AF65-F5344CB8AC3E}">
        <p14:creationId xmlns:p14="http://schemas.microsoft.com/office/powerpoint/2010/main" val="363313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a:xfrm>
            <a:off x="603739" y="1188016"/>
            <a:ext cx="10515600" cy="1325563"/>
          </a:xfrm>
        </p:spPr>
        <p:txBody>
          <a:bodyPr/>
          <a:lstStyle/>
          <a:p>
            <a:r>
              <a:rPr lang="pl-PL" dirty="0"/>
              <a:t>Metadata are </a:t>
            </a:r>
            <a:r>
              <a:rPr lang="en-GB" dirty="0"/>
              <a:t>crucial </a:t>
            </a:r>
            <a:r>
              <a:rPr lang="pl-PL" dirty="0"/>
              <a:t>for making data FAIR</a:t>
            </a:r>
            <a:endParaRPr lang="en-GB" dirty="0"/>
          </a:p>
        </p:txBody>
      </p:sp>
    </p:spTree>
    <p:extLst>
      <p:ext uri="{BB962C8B-B14F-4D97-AF65-F5344CB8AC3E}">
        <p14:creationId xmlns:p14="http://schemas.microsoft.com/office/powerpoint/2010/main" val="138440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p:txBody>
          <a:bodyPr/>
          <a:lstStyle/>
          <a:p>
            <a:r>
              <a:rPr lang="pl-PL" dirty="0"/>
              <a:t>M</a:t>
            </a:r>
            <a:r>
              <a:rPr lang="en-GB" dirty="0" err="1"/>
              <a:t>etadata</a:t>
            </a:r>
            <a:r>
              <a:rPr lang="en-GB" dirty="0"/>
              <a:t> is the </a:t>
            </a:r>
            <a:r>
              <a:rPr lang="en-GB" b="1" dirty="0"/>
              <a:t>description of data</a:t>
            </a:r>
            <a:endParaRPr lang="pl-PL" b="1" dirty="0"/>
          </a:p>
          <a:p>
            <a:r>
              <a:rPr lang="pl-PL" dirty="0" err="1"/>
              <a:t>permits</a:t>
            </a:r>
            <a:r>
              <a:rPr lang="pl-PL" dirty="0"/>
              <a:t> </a:t>
            </a:r>
            <a:r>
              <a:rPr lang="en-GB" dirty="0"/>
              <a:t>understanding </a:t>
            </a:r>
            <a:r>
              <a:rPr lang="pl-PL" dirty="0"/>
              <a:t>and </a:t>
            </a:r>
            <a:r>
              <a:rPr lang="en-GB" dirty="0"/>
              <a:t>interpretation </a:t>
            </a:r>
            <a:r>
              <a:rPr lang="pl-PL" dirty="0"/>
              <a:t>o</a:t>
            </a:r>
            <a:r>
              <a:rPr lang="en-GB" dirty="0"/>
              <a:t>f data</a:t>
            </a:r>
            <a:endParaRPr lang="pl-PL" dirty="0"/>
          </a:p>
          <a:p>
            <a:r>
              <a:rPr lang="en-GB" dirty="0"/>
              <a:t>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endParaRPr lang="en-GB" dirty="0"/>
          </a:p>
        </p:txBody>
      </p:sp>
    </p:spTree>
    <p:extLst>
      <p:ext uri="{BB962C8B-B14F-4D97-AF65-F5344CB8AC3E}">
        <p14:creationId xmlns:p14="http://schemas.microsoft.com/office/powerpoint/2010/main" val="3395286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76651"/>
            <a:ext cx="10058400" cy="4895542"/>
          </a:xfrm>
          <a:prstGeom prst="rect">
            <a:avLst/>
          </a:prstGeom>
        </p:spPr>
      </p:pic>
      <p:sp>
        <p:nvSpPr>
          <p:cNvPr id="3" name="Rectangle 2"/>
          <p:cNvSpPr/>
          <p:nvPr/>
        </p:nvSpPr>
        <p:spPr>
          <a:xfrm>
            <a:off x="9173182" y="2243389"/>
            <a:ext cx="1961745" cy="1971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8000939" y="1361663"/>
            <a:ext cx="3124261" cy="881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00940" y="4214614"/>
            <a:ext cx="3124260" cy="187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593720" y="1361663"/>
            <a:ext cx="4407219" cy="4725518"/>
          </a:xfrm>
          <a:prstGeom prst="rect">
            <a:avLst/>
          </a:prstGeom>
          <a:ln w="38100">
            <a:solidFill>
              <a:srgbClr val="FF0000"/>
            </a:solidFill>
          </a:ln>
        </p:spPr>
      </p:pic>
      <p:sp>
        <p:nvSpPr>
          <p:cNvPr id="8" name="Title 1">
            <a:extLst>
              <a:ext uri="{FF2B5EF4-FFF2-40B4-BE49-F238E27FC236}">
                <a16:creationId xmlns:a16="http://schemas.microsoft.com/office/drawing/2014/main" id="{5E974912-65FE-4CD6-A3CE-E5BF44FC4A4E}"/>
              </a:ext>
            </a:extLst>
          </p:cNvPr>
          <p:cNvSpPr>
            <a:spLocks noGrp="1"/>
          </p:cNvSpPr>
          <p:nvPr>
            <p:ph type="title"/>
          </p:nvPr>
        </p:nvSpPr>
        <p:spPr>
          <a:xfrm>
            <a:off x="838200" y="365125"/>
            <a:ext cx="10515600" cy="917879"/>
          </a:xfrm>
        </p:spPr>
        <p:txBody>
          <a:bodyPr/>
          <a:lstStyle/>
          <a:p>
            <a:r>
              <a:rPr lang="pl-PL" sz="4400" dirty="0">
                <a:solidFill>
                  <a:srgbClr val="0070C0"/>
                </a:solidFill>
              </a:rPr>
              <a:t>Metadata exmple</a:t>
            </a:r>
            <a:r>
              <a:rPr lang="en-GB" sz="4400" dirty="0">
                <a:solidFill>
                  <a:srgbClr val="0070C0"/>
                </a:solidFill>
              </a:rPr>
              <a:t>:</a:t>
            </a:r>
            <a:r>
              <a:rPr lang="pl-PL" sz="4400" dirty="0">
                <a:solidFill>
                  <a:srgbClr val="0070C0"/>
                </a:solidFill>
              </a:rPr>
              <a:t> record in a repository</a:t>
            </a:r>
            <a:endParaRPr lang="en-GB" dirty="0"/>
          </a:p>
        </p:txBody>
      </p:sp>
    </p:spTree>
    <p:extLst>
      <p:ext uri="{BB962C8B-B14F-4D97-AF65-F5344CB8AC3E}">
        <p14:creationId xmlns:p14="http://schemas.microsoft.com/office/powerpoint/2010/main" val="142557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
        <p:nvSpPr>
          <p:cNvPr id="7" name="Rectangle 6"/>
          <p:cNvSpPr/>
          <p:nvPr/>
        </p:nvSpPr>
        <p:spPr>
          <a:xfrm>
            <a:off x="9200866" y="2457210"/>
            <a:ext cx="1785582" cy="372179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7743824" y="370839"/>
            <a:ext cx="3242624" cy="208637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43824" y="6179004"/>
            <a:ext cx="3242624" cy="2837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457700" y="395287"/>
            <a:ext cx="3276600" cy="6067425"/>
          </a:xfrm>
          <a:prstGeom prst="rect">
            <a:avLst/>
          </a:prstGeom>
          <a:ln w="38100">
            <a:solidFill>
              <a:srgbClr val="92D050"/>
            </a:solidFill>
          </a:ln>
        </p:spPr>
      </p:pic>
      <p:sp>
        <p:nvSpPr>
          <p:cNvPr id="8" name="Title 1">
            <a:extLst>
              <a:ext uri="{FF2B5EF4-FFF2-40B4-BE49-F238E27FC236}">
                <a16:creationId xmlns:a16="http://schemas.microsoft.com/office/drawing/2014/main" id="{C86810EB-45FC-4D65-903B-EA847A1D45A1}"/>
              </a:ext>
            </a:extLst>
          </p:cNvPr>
          <p:cNvSpPr>
            <a:spLocks noGrp="1"/>
          </p:cNvSpPr>
          <p:nvPr>
            <p:ph type="title"/>
          </p:nvPr>
        </p:nvSpPr>
        <p:spPr>
          <a:xfrm>
            <a:off x="838200" y="365125"/>
            <a:ext cx="10515600" cy="917879"/>
          </a:xfrm>
        </p:spPr>
        <p:txBody>
          <a:bodyPr/>
          <a:lstStyle/>
          <a:p>
            <a:r>
              <a:rPr lang="pl-PL" sz="4400" dirty="0">
                <a:solidFill>
                  <a:srgbClr val="0070C0"/>
                </a:solidFill>
              </a:rPr>
              <a:t>Metadata exmple</a:t>
            </a:r>
            <a:r>
              <a:rPr lang="en-GB" sz="4400" dirty="0">
                <a:solidFill>
                  <a:srgbClr val="0070C0"/>
                </a:solidFill>
              </a:rPr>
              <a:t>:</a:t>
            </a:r>
            <a:r>
              <a:rPr lang="pl-PL" sz="4400" dirty="0">
                <a:solidFill>
                  <a:srgbClr val="0070C0"/>
                </a:solidFill>
              </a:rPr>
              <a:t> record in a repository</a:t>
            </a:r>
            <a:endParaRPr lang="en-GB" dirty="0"/>
          </a:p>
        </p:txBody>
      </p:sp>
    </p:spTree>
    <p:extLst>
      <p:ext uri="{BB962C8B-B14F-4D97-AF65-F5344CB8AC3E}">
        <p14:creationId xmlns:p14="http://schemas.microsoft.com/office/powerpoint/2010/main" val="160800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pl-PL" sz="4400" dirty="0">
                <a:solidFill>
                  <a:srgbClr val="0070C0"/>
                </a:solidFill>
              </a:rPr>
              <a:t>Metadata exmple</a:t>
            </a:r>
            <a:r>
              <a:rPr lang="en-GB" sz="4400" dirty="0">
                <a:solidFill>
                  <a:srgbClr val="0070C0"/>
                </a:solidFill>
              </a:rPr>
              <a:t>:</a:t>
            </a:r>
            <a:r>
              <a:rPr lang="pl-PL" sz="4400" dirty="0">
                <a:solidFill>
                  <a:srgbClr val="0070C0"/>
                </a:solidFill>
              </a:rPr>
              <a:t> record in a repository</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70418" y="1659285"/>
            <a:ext cx="9464530" cy="3539430"/>
          </a:xfrm>
          <a:prstGeom prst="rect">
            <a:avLst/>
          </a:prstGeom>
          <a:noFill/>
        </p:spPr>
        <p:txBody>
          <a:bodyPr wrap="square">
            <a:spAutoFit/>
          </a:bodyPr>
          <a:lstStyle/>
          <a:p>
            <a:pPr marL="457200" indent="-457200">
              <a:buFont typeface="Arial" panose="020B0604020202020204" pitchFamily="34" charset="0"/>
              <a:buChar char="•"/>
            </a:pPr>
            <a:r>
              <a:rPr lang="en-GB" sz="2800" dirty="0">
                <a:solidFill>
                  <a:srgbClr val="0070C0"/>
                </a:solidFill>
              </a:rPr>
              <a:t>Administrative: relevant to managing it </a:t>
            </a:r>
          </a:p>
          <a:p>
            <a:r>
              <a:rPr lang="en-GB" sz="2800" dirty="0">
                <a:solidFill>
                  <a:srgbClr val="0070C0"/>
                </a:solidFill>
              </a:rPr>
              <a:t>	e.g. Experimental code, PI</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Descriptive/citation: assists with discovery/identity </a:t>
            </a:r>
          </a:p>
          <a:p>
            <a:r>
              <a:rPr lang="en-GB" sz="2800" dirty="0">
                <a:solidFill>
                  <a:srgbClr val="0070C0"/>
                </a:solidFill>
              </a:rPr>
              <a:t>	e.g. Authors, persistent identifier</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Structural: how the data came about &amp; is structured </a:t>
            </a:r>
          </a:p>
          <a:p>
            <a:r>
              <a:rPr lang="en-GB" sz="2800" dirty="0">
                <a:solidFill>
                  <a:srgbClr val="0070C0"/>
                </a:solidFill>
              </a:rPr>
              <a:t>	e.g. Collection method, folder structures</a:t>
            </a:r>
          </a:p>
        </p:txBody>
      </p:sp>
      <p:sp>
        <p:nvSpPr>
          <p:cNvPr id="7" name="Title 1">
            <a:extLst>
              <a:ext uri="{FF2B5EF4-FFF2-40B4-BE49-F238E27FC236}">
                <a16:creationId xmlns:a16="http://schemas.microsoft.com/office/drawing/2014/main" id="{4B35E320-09F7-A249-9D11-797D5A963554}"/>
              </a:ext>
            </a:extLst>
          </p:cNvPr>
          <p:cNvSpPr>
            <a:spLocks noGrp="1"/>
          </p:cNvSpPr>
          <p:nvPr>
            <p:ph type="title"/>
          </p:nvPr>
        </p:nvSpPr>
        <p:spPr>
          <a:xfrm>
            <a:off x="838200" y="365125"/>
            <a:ext cx="10515600" cy="1325563"/>
          </a:xfrm>
        </p:spPr>
        <p:txBody>
          <a:bodyPr/>
          <a:lstStyle/>
          <a:p>
            <a:r>
              <a:rPr lang="pl-PL" dirty="0" err="1"/>
              <a:t>Types</a:t>
            </a:r>
            <a:r>
              <a:rPr lang="pl-PL" dirty="0"/>
              <a:t> of </a:t>
            </a:r>
            <a:r>
              <a:rPr lang="pl-PL" dirty="0" err="1"/>
              <a:t>metadata</a:t>
            </a:r>
            <a:endParaRPr lang="en-GB" dirty="0"/>
          </a:p>
        </p:txBody>
      </p:sp>
      <p:pic>
        <p:nvPicPr>
          <p:cNvPr id="2" name="Picture 1">
            <a:extLst>
              <a:ext uri="{FF2B5EF4-FFF2-40B4-BE49-F238E27FC236}">
                <a16:creationId xmlns:a16="http://schemas.microsoft.com/office/drawing/2014/main" id="{9EF2F0A7-F56E-44DB-BAA9-477F4C82CB93}"/>
              </a:ext>
            </a:extLst>
          </p:cNvPr>
          <p:cNvPicPr>
            <a:picLocks noChangeAspect="1"/>
          </p:cNvPicPr>
          <p:nvPr/>
        </p:nvPicPr>
        <p:blipFill>
          <a:blip r:embed="rId3"/>
          <a:stretch>
            <a:fillRect/>
          </a:stretch>
        </p:blipFill>
        <p:spPr>
          <a:xfrm>
            <a:off x="9240252" y="573673"/>
            <a:ext cx="2245765" cy="1520210"/>
          </a:xfrm>
          <a:prstGeom prst="rect">
            <a:avLst/>
          </a:prstGeom>
        </p:spPr>
      </p:pic>
    </p:spTree>
    <p:extLst>
      <p:ext uri="{BB962C8B-B14F-4D97-AF65-F5344CB8AC3E}">
        <p14:creationId xmlns:p14="http://schemas.microsoft.com/office/powerpoint/2010/main" val="26957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pl-PL" sz="2800" dirty="0">
                <a:solidFill>
                  <a:srgbClr val="0070C0"/>
                </a:solidFill>
              </a:rPr>
              <a:t>Metadata exmple</a:t>
            </a:r>
            <a:r>
              <a:rPr lang="en-GB" sz="2800" dirty="0">
                <a:solidFill>
                  <a:srgbClr val="0070C0"/>
                </a:solidFill>
              </a:rPr>
              <a:t>:</a:t>
            </a:r>
            <a:r>
              <a:rPr lang="pl-PL" sz="2800" dirty="0">
                <a:solidFill>
                  <a:srgbClr val="0070C0"/>
                </a:solidFill>
              </a:rPr>
              <a:t> embedded in the spreadsheet</a:t>
            </a:r>
            <a:r>
              <a:rPr lang="en-GB" sz="2800" dirty="0">
                <a:solidFill>
                  <a:srgbClr val="0070C0"/>
                </a:solidFill>
              </a:rPr>
              <a:t> </a:t>
            </a:r>
          </a:p>
          <a:p>
            <a:pPr algn="ctr"/>
            <a:endParaRPr lang="en-GB" sz="2800" dirty="0">
              <a:solidFill>
                <a:srgbClr val="0070C0"/>
              </a:solidFill>
            </a:endParaRP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3463</TotalTime>
  <Words>1711</Words>
  <Application>Microsoft Office PowerPoint</Application>
  <PresentationFormat>Widescreen</PresentationFormat>
  <Paragraphs>143</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Open Sans</vt:lpstr>
      <vt:lpstr>Ubuntu</vt:lpstr>
      <vt:lpstr>Office Theme</vt:lpstr>
      <vt:lpstr>PowerPoint Presentation</vt:lpstr>
      <vt:lpstr>Metadata is data about the data! </vt:lpstr>
      <vt:lpstr>PowerPoint Presentation</vt:lpstr>
      <vt:lpstr>Metadata exmple: record in a repository</vt:lpstr>
      <vt:lpstr>Metadata exmple: record in a repository</vt:lpstr>
      <vt:lpstr>Metadata exmple: record in a repository</vt:lpstr>
      <vt:lpstr>PowerPoint Presentation</vt:lpstr>
      <vt:lpstr>Types of metadata</vt:lpstr>
      <vt:lpstr>PowerPoint Presentation</vt:lpstr>
      <vt:lpstr>PowerPoint Presentation</vt:lpstr>
      <vt:lpstr>How to „design” metadata?</vt:lpstr>
      <vt:lpstr>PowerPoint Presentation</vt:lpstr>
      <vt:lpstr>Exercise</vt:lpstr>
      <vt:lpstr>Minimum information standards</vt:lpstr>
      <vt:lpstr>Exercise: Minimal information example</vt:lpstr>
      <vt:lpstr>Metadata are crucial for making data FAIR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Tomasz Zielinski</cp:lastModifiedBy>
  <cp:revision>75</cp:revision>
  <dcterms:created xsi:type="dcterms:W3CDTF">2021-06-07T08:35:11Z</dcterms:created>
  <dcterms:modified xsi:type="dcterms:W3CDTF">2024-02-25T19:57:14Z</dcterms:modified>
</cp:coreProperties>
</file>